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9"/>
  </p:notesMasterIdLst>
  <p:sldIdLst>
    <p:sldId id="256" r:id="rId2"/>
    <p:sldId id="260" r:id="rId3"/>
    <p:sldId id="261" r:id="rId4"/>
    <p:sldId id="262"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2336" autoAdjust="0"/>
  </p:normalViewPr>
  <p:slideViewPr>
    <p:cSldViewPr snapToGrid="0">
      <p:cViewPr varScale="1">
        <p:scale>
          <a:sx n="74" d="100"/>
          <a:sy n="74" d="100"/>
        </p:scale>
        <p:origin x="6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1AD76-5FEF-4491-8A15-483E3F5F32D5}" type="datetimeFigureOut">
              <a:rPr lang="en-GB" smtClean="0"/>
              <a:t>01/10/2020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A2C36-55D0-4DA1-B66D-40C088B50D67}" type="slidenum">
              <a:rPr lang="en-GB" smtClean="0"/>
              <a:t>‹#›</a:t>
            </a:fld>
            <a:endParaRPr lang="en-GB"/>
          </a:p>
        </p:txBody>
      </p:sp>
    </p:spTree>
    <p:extLst>
      <p:ext uri="{BB962C8B-B14F-4D97-AF65-F5344CB8AC3E}">
        <p14:creationId xmlns:p14="http://schemas.microsoft.com/office/powerpoint/2010/main" val="277358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5A2C36-55D0-4DA1-B66D-40C088B50D67}" type="slidenum">
              <a:rPr lang="en-GB" smtClean="0"/>
              <a:t>1</a:t>
            </a:fld>
            <a:endParaRPr lang="en-GB"/>
          </a:p>
        </p:txBody>
      </p:sp>
    </p:spTree>
    <p:extLst>
      <p:ext uri="{BB962C8B-B14F-4D97-AF65-F5344CB8AC3E}">
        <p14:creationId xmlns:p14="http://schemas.microsoft.com/office/powerpoint/2010/main" val="200671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5A2C36-55D0-4DA1-B66D-40C088B50D67}" type="slidenum">
              <a:rPr lang="en-GB" smtClean="0"/>
              <a:t>4</a:t>
            </a:fld>
            <a:endParaRPr lang="en-GB"/>
          </a:p>
        </p:txBody>
      </p:sp>
    </p:spTree>
    <p:extLst>
      <p:ext uri="{BB962C8B-B14F-4D97-AF65-F5344CB8AC3E}">
        <p14:creationId xmlns:p14="http://schemas.microsoft.com/office/powerpoint/2010/main" val="182668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7132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342393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06313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773559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8681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2629889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905612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00443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42454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7ED2C-04D7-41E1-A2ED-DE63F71BAB4E}"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394154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A7ED2C-04D7-41E1-A2ED-DE63F71BAB4E}"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13556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A7ED2C-04D7-41E1-A2ED-DE63F71BAB4E}" type="datetimeFigureOut">
              <a:rPr lang="en-GB" smtClean="0"/>
              <a:t>01/10/2020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209202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A7ED2C-04D7-41E1-A2ED-DE63F71BAB4E}" type="datetimeFigureOut">
              <a:rPr lang="en-GB" smtClean="0"/>
              <a:t>01/10/2020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132267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7ED2C-04D7-41E1-A2ED-DE63F71BAB4E}" type="datetimeFigureOut">
              <a:rPr lang="en-GB" smtClean="0"/>
              <a:t>01/10/2020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241282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A7ED2C-04D7-41E1-A2ED-DE63F71BAB4E}"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80317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A7ED2C-04D7-41E1-A2ED-DE63F71BAB4E}"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D8E98-988C-4C52-A759-62361D743E5F}" type="slidenum">
              <a:rPr lang="en-GB" smtClean="0"/>
              <a:t>‹#›</a:t>
            </a:fld>
            <a:endParaRPr lang="en-GB"/>
          </a:p>
        </p:txBody>
      </p:sp>
    </p:spTree>
    <p:extLst>
      <p:ext uri="{BB962C8B-B14F-4D97-AF65-F5344CB8AC3E}">
        <p14:creationId xmlns:p14="http://schemas.microsoft.com/office/powerpoint/2010/main" val="236452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A7ED2C-04D7-41E1-A2ED-DE63F71BAB4E}" type="datetimeFigureOut">
              <a:rPr lang="en-GB" smtClean="0"/>
              <a:t>01/10/2020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3D8E98-988C-4C52-A759-62361D743E5F}" type="slidenum">
              <a:rPr lang="en-GB" smtClean="0"/>
              <a:t>‹#›</a:t>
            </a:fld>
            <a:endParaRPr lang="en-GB"/>
          </a:p>
        </p:txBody>
      </p:sp>
    </p:spTree>
    <p:extLst>
      <p:ext uri="{BB962C8B-B14F-4D97-AF65-F5344CB8AC3E}">
        <p14:creationId xmlns:p14="http://schemas.microsoft.com/office/powerpoint/2010/main" val="154153654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Layout" Target="../slideLayouts/slideLayout2.xml"/><Relationship Id="rId7" Type="http://schemas.openxmlformats.org/officeDocument/2006/relationships/image" Target="../media/image7.jpe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notesSlide" Target="../notesSlides/notesSlide2.xml"/><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4632" y="2341192"/>
            <a:ext cx="7766936" cy="1646302"/>
          </a:xfrm>
        </p:spPr>
        <p:txBody>
          <a:bodyPr/>
          <a:lstStyle/>
          <a:p>
            <a:r>
              <a:rPr lang="en-GB" i="1" dirty="0"/>
              <a:t>DAMBUSTERS by </a:t>
            </a:r>
            <a:r>
              <a:rPr lang="en-GB" i="1" dirty="0" err="1"/>
              <a:t>Niusha</a:t>
            </a:r>
            <a:r>
              <a:rPr lang="en-GB" i="1" dirty="0"/>
              <a:t> </a:t>
            </a:r>
          </a:p>
        </p:txBody>
      </p:sp>
    </p:spTree>
    <p:extLst>
      <p:ext uri="{BB962C8B-B14F-4D97-AF65-F5344CB8AC3E}">
        <p14:creationId xmlns:p14="http://schemas.microsoft.com/office/powerpoint/2010/main" val="2081012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291" y="436417"/>
            <a:ext cx="3512127" cy="913161"/>
          </a:xfrm>
        </p:spPr>
        <p:txBody>
          <a:bodyPr>
            <a:normAutofit fontScale="90000"/>
          </a:bodyPr>
          <a:lstStyle/>
          <a:p>
            <a:r>
              <a:rPr lang="en-GB" i="1" dirty="0"/>
              <a:t>Some pictures </a:t>
            </a:r>
            <a:br>
              <a:rPr lang="en-GB" dirty="0"/>
            </a:br>
            <a:endParaRPr lang="en-GB" dirty="0"/>
          </a:p>
        </p:txBody>
      </p:sp>
      <p:pic>
        <p:nvPicPr>
          <p:cNvPr id="1026" name="Picture 2" descr="The Dambusters | Welcome to the Dambusters Websit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291" y="1661476"/>
            <a:ext cx="3832519" cy="27727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d and son, 4, stumble across Dambusters BOMB on Kent beach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2333" y="1661476"/>
            <a:ext cx="4506032" cy="26495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533803" y="146183"/>
            <a:ext cx="1917866" cy="1515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HERE IS A BOUNCING BOMB FOUND FROM FATHER AND SON –IN HERNBAY-</a:t>
            </a:r>
          </a:p>
        </p:txBody>
      </p:sp>
      <p:pic>
        <p:nvPicPr>
          <p:cNvPr id="1030" name="Picture 6" descr="The story of the Dambusters | RAF Benevolent F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433" y="4314703"/>
            <a:ext cx="8193253" cy="163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0226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circle(in)">
                                      <p:cBhvr>
                                        <p:cTn id="13" dur="20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xit" presetSubtype="0" fill="hold" nodeType="clickEffect">
                                  <p:stCondLst>
                                    <p:cond delay="0"/>
                                  </p:stCondLst>
                                  <p:childTnLst>
                                    <p:anim calcmode="lin" valueType="num">
                                      <p:cBhvr>
                                        <p:cTn id="17" dur="1000"/>
                                        <p:tgtEl>
                                          <p:spTgt spid="1030"/>
                                        </p:tgtEl>
                                        <p:attrNameLst>
                                          <p:attrName>ppt_w</p:attrName>
                                        </p:attrNameLst>
                                      </p:cBhvr>
                                      <p:tavLst>
                                        <p:tav tm="0">
                                          <p:val>
                                            <p:strVal val="ppt_w"/>
                                          </p:val>
                                        </p:tav>
                                        <p:tav tm="100000">
                                          <p:val>
                                            <p:fltVal val="0"/>
                                          </p:val>
                                        </p:tav>
                                      </p:tavLst>
                                    </p:anim>
                                    <p:anim calcmode="lin" valueType="num">
                                      <p:cBhvr>
                                        <p:cTn id="18" dur="1000"/>
                                        <p:tgtEl>
                                          <p:spTgt spid="1030"/>
                                        </p:tgtEl>
                                        <p:attrNameLst>
                                          <p:attrName>ppt_h</p:attrName>
                                        </p:attrNameLst>
                                      </p:cBhvr>
                                      <p:tavLst>
                                        <p:tav tm="0">
                                          <p:val>
                                            <p:strVal val="ppt_h"/>
                                          </p:val>
                                        </p:tav>
                                        <p:tav tm="100000">
                                          <p:val>
                                            <p:fltVal val="0"/>
                                          </p:val>
                                        </p:tav>
                                      </p:tavLst>
                                    </p:anim>
                                    <p:anim calcmode="lin" valueType="num">
                                      <p:cBhvr>
                                        <p:cTn id="19" dur="1000"/>
                                        <p:tgtEl>
                                          <p:spTgt spid="1030"/>
                                        </p:tgtEl>
                                        <p:attrNameLst>
                                          <p:attrName>style.rotation</p:attrName>
                                        </p:attrNameLst>
                                      </p:cBhvr>
                                      <p:tavLst>
                                        <p:tav tm="0">
                                          <p:val>
                                            <p:fltVal val="0"/>
                                          </p:val>
                                        </p:tav>
                                        <p:tav tm="100000">
                                          <p:val>
                                            <p:fltVal val="90"/>
                                          </p:val>
                                        </p:tav>
                                      </p:tavLst>
                                    </p:anim>
                                    <p:animEffect transition="out" filter="fade">
                                      <p:cBhvr>
                                        <p:cTn id="20" dur="1000"/>
                                        <p:tgtEl>
                                          <p:spTgt spid="1030"/>
                                        </p:tgtEl>
                                      </p:cBhvr>
                                    </p:animEffect>
                                    <p:set>
                                      <p:cBhvr>
                                        <p:cTn id="21" dur="1" fill="hold">
                                          <p:stCondLst>
                                            <p:cond delay="999"/>
                                          </p:stCondLst>
                                        </p:cTn>
                                        <p:tgtEl>
                                          <p:spTgt spid="103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a:t>Dambusters</a:t>
            </a:r>
            <a:endParaRPr lang="en-GB" i="1" dirty="0"/>
          </a:p>
        </p:txBody>
      </p:sp>
      <p:sp>
        <p:nvSpPr>
          <p:cNvPr id="3" name="Content Placeholder 2"/>
          <p:cNvSpPr>
            <a:spLocks noGrp="1"/>
          </p:cNvSpPr>
          <p:nvPr>
            <p:ph idx="1"/>
          </p:nvPr>
        </p:nvSpPr>
        <p:spPr>
          <a:xfrm>
            <a:off x="677334" y="2062115"/>
            <a:ext cx="8596668" cy="3880773"/>
          </a:xfrm>
        </p:spPr>
        <p:txBody>
          <a:bodyPr/>
          <a:lstStyle/>
          <a:p>
            <a:pPr marL="0" indent="0">
              <a:buNone/>
            </a:pPr>
            <a:r>
              <a:rPr lang="en-US" b="1" dirty="0"/>
              <a:t>Operation Chastise</a:t>
            </a:r>
            <a:r>
              <a:rPr lang="en-US" dirty="0"/>
              <a:t> was an attack on German dams carried out on 16–17 May 1943 by Royal Air Force No. 617 Squadron, later called the Dam Busters, using a purpose-built "bouncing bomb2 developed by Barnes Wallis. The </a:t>
            </a:r>
            <a:r>
              <a:rPr lang="en-US" dirty="0" err="1"/>
              <a:t>Möhne</a:t>
            </a:r>
            <a:r>
              <a:rPr lang="en-US" dirty="0"/>
              <a:t> and </a:t>
            </a:r>
            <a:r>
              <a:rPr lang="en-US" dirty="0" err="1"/>
              <a:t>Edersee</a:t>
            </a:r>
            <a:r>
              <a:rPr lang="en-US" dirty="0"/>
              <a:t> dams were breached, causing catastrophic flooding of the Ruhr valley and of villages in the Eder valley; the </a:t>
            </a:r>
            <a:r>
              <a:rPr lang="en-US" dirty="0" err="1"/>
              <a:t>Sorpe</a:t>
            </a:r>
            <a:r>
              <a:rPr lang="en-US" dirty="0"/>
              <a:t> Dam sustained only minor damage. Two hydroelectric power stations were destroyed and several more damaged. Factories and mines were also damaged and destroyed. An estimated 1,600 civilians – about 600 Germans and 1,000 mainly Soviet forced </a:t>
            </a:r>
            <a:r>
              <a:rPr lang="en-US" dirty="0" err="1"/>
              <a:t>labourers</a:t>
            </a:r>
            <a:r>
              <a:rPr lang="en-US" dirty="0"/>
              <a:t> – died. Despite rapid repairs by the Germans, production did not return to normal until S</a:t>
            </a:r>
            <a:br>
              <a:rPr lang="en-US" dirty="0"/>
            </a:br>
            <a:endParaRPr lang="en-GB" dirty="0"/>
          </a:p>
        </p:txBody>
      </p:sp>
    </p:spTree>
    <p:extLst>
      <p:ext uri="{BB962C8B-B14F-4D97-AF65-F5344CB8AC3E}">
        <p14:creationId xmlns:p14="http://schemas.microsoft.com/office/powerpoint/2010/main" val="40888009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2589" y="1626635"/>
            <a:ext cx="7637240" cy="303763"/>
          </a:xfrm>
        </p:spPr>
        <p:txBody>
          <a:bodyPr>
            <a:normAutofit fontScale="90000"/>
          </a:bodyPr>
          <a:lstStyle/>
          <a:p>
            <a:r>
              <a:rPr lang="en-GB" i="1" dirty="0"/>
              <a:t>Bouncing bomb</a:t>
            </a:r>
          </a:p>
        </p:txBody>
      </p:sp>
      <p:pic>
        <p:nvPicPr>
          <p:cNvPr id="13" name="Picture 12"/>
          <p:cNvPicPr>
            <a:picLocks noChangeAspect="1"/>
          </p:cNvPicPr>
          <p:nvPr/>
        </p:nvPicPr>
        <p:blipFill>
          <a:blip r:embed="rId5"/>
          <a:stretch>
            <a:fillRect/>
          </a:stretch>
        </p:blipFill>
        <p:spPr>
          <a:xfrm>
            <a:off x="6750455" y="5170720"/>
            <a:ext cx="2857500" cy="2076450"/>
          </a:xfrm>
          <a:prstGeom prst="rect">
            <a:avLst/>
          </a:prstGeom>
        </p:spPr>
      </p:pic>
      <p:pic>
        <p:nvPicPr>
          <p:cNvPr id="1037" name="Picture 13" descr="WWII Dambusters Bomb Discovered at Beac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808" y="3780530"/>
            <a:ext cx="5505744" cy="2948229"/>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Divers on mission to raise Bouncing Bombs. | Granada - ITV New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5180" y="212277"/>
            <a:ext cx="3159563" cy="2627534"/>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Eye on Millig: Helensburgh's crucial role in testing Dam Busters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03479" y="2859317"/>
            <a:ext cx="3112699" cy="2311403"/>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1045" name="HTMLCheckbox2" r:id="rId2" imgW="257040" imgH="304920"/>
        </mc:Choice>
        <mc:Fallback>
          <p:control name="HTMLCheckbox2" r:id="rId2" imgW="257040" imgH="304920">
            <p:pic>
              <p:nvPicPr>
                <p:cNvPr id="7" name="HTMLCheckbox2"/>
                <p:cNvPicPr preferRelativeResize="0">
                  <a:picLocks noChangeArrowheads="1" noChangeShapeType="1"/>
                </p:cNvPicPr>
                <p:nvPr/>
              </p:nvPicPr>
              <p:blipFill>
                <a:blip r:embed="rId9"/>
                <a:srcRect/>
                <a:stretch>
                  <a:fillRect/>
                </a:stretch>
              </p:blipFill>
              <p:spPr bwMode="auto">
                <a:xfrm>
                  <a:off x="0" y="227010"/>
                  <a:ext cx="45719" cy="382589"/>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19022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500"/>
                                        <p:tgtEl>
                                          <p:spTgt spid="1039"/>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nodeType="clickEffect">
                                  <p:stCondLst>
                                    <p:cond delay="0"/>
                                  </p:stCondLst>
                                  <p:childTnLst>
                                    <p:animEffect transition="out" filter="fade">
                                      <p:cBhvr>
                                        <p:cTn id="11" dur="2000"/>
                                        <p:tgtEl>
                                          <p:spTgt spid="1041"/>
                                        </p:tgtEl>
                                      </p:cBhvr>
                                    </p:animEffect>
                                    <p:anim calcmode="lin" valueType="num">
                                      <p:cBhvr>
                                        <p:cTn id="12" dur="2000"/>
                                        <p:tgtEl>
                                          <p:spTgt spid="104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1041"/>
                                        </p:tgtEl>
                                        <p:attrNameLst>
                                          <p:attrName>ppt_h</p:attrName>
                                        </p:attrNameLst>
                                      </p:cBhvr>
                                      <p:tavLst>
                                        <p:tav tm="0">
                                          <p:val>
                                            <p:strVal val="ppt_h"/>
                                          </p:val>
                                        </p:tav>
                                        <p:tav tm="100000">
                                          <p:val>
                                            <p:strVal val="ppt_h"/>
                                          </p:val>
                                        </p:tav>
                                      </p:tavLst>
                                    </p:anim>
                                    <p:set>
                                      <p:cBhvr>
                                        <p:cTn id="14" dur="1" fill="hold">
                                          <p:stCondLst>
                                            <p:cond delay="1999"/>
                                          </p:stCondLst>
                                        </p:cTn>
                                        <p:tgtEl>
                                          <p:spTgt spid="104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1037"/>
                                        </p:tgtEl>
                                      </p:cBhvr>
                                    </p:animEffect>
                                    <p:animScale>
                                      <p:cBhvr>
                                        <p:cTn id="23" dur="250" autoRev="1" fill="hold"/>
                                        <p:tgtEl>
                                          <p:spTgt spid="103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Barnes </a:t>
            </a:r>
            <a:r>
              <a:rPr lang="en-GB" i="1" dirty="0" err="1"/>
              <a:t>wallis</a:t>
            </a:r>
            <a:endParaRPr lang="en-GB" i="1" dirty="0"/>
          </a:p>
        </p:txBody>
      </p:sp>
      <p:sp>
        <p:nvSpPr>
          <p:cNvPr id="3" name="Content Placeholder 2"/>
          <p:cNvSpPr>
            <a:spLocks noGrp="1"/>
          </p:cNvSpPr>
          <p:nvPr>
            <p:ph idx="1"/>
          </p:nvPr>
        </p:nvSpPr>
        <p:spPr>
          <a:xfrm>
            <a:off x="677334" y="1905391"/>
            <a:ext cx="8596668" cy="3880773"/>
          </a:xfrm>
        </p:spPr>
        <p:txBody>
          <a:bodyPr/>
          <a:lstStyle/>
          <a:p>
            <a:r>
              <a:rPr lang="en-US" b="1" i="1" dirty="0"/>
              <a:t>Sir Barnes Neville Wallis</a:t>
            </a:r>
            <a:r>
              <a:rPr lang="en-US" i="1" dirty="0"/>
              <a:t>  (26 September 1887 – 30 October 1979), was an English scientist, engineer and inventor. He is best known for inventing the bouncing bomb .</a:t>
            </a:r>
          </a:p>
          <a:p>
            <a:r>
              <a:rPr lang="en-US" i="1" dirty="0"/>
              <a:t>The raid was the subject of the 1955 film The Dam Busters, in which Wallis was played by Michael Redgrave. Among his other inventions were his version of the geodetic airframe</a:t>
            </a:r>
          </a:p>
          <a:p>
            <a:r>
              <a:rPr lang="en-US" i="1" dirty="0"/>
              <a:t> and the earthquake bomb.</a:t>
            </a:r>
          </a:p>
          <a:p>
            <a:endParaRPr lang="en-GB" i="1" dirty="0"/>
          </a:p>
        </p:txBody>
      </p:sp>
    </p:spTree>
    <p:extLst>
      <p:ext uri="{BB962C8B-B14F-4D97-AF65-F5344CB8AC3E}">
        <p14:creationId xmlns:p14="http://schemas.microsoft.com/office/powerpoint/2010/main" val="1181552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Guy Gibson</a:t>
            </a:r>
          </a:p>
        </p:txBody>
      </p:sp>
      <p:sp>
        <p:nvSpPr>
          <p:cNvPr id="3" name="Content Placeholder 2"/>
          <p:cNvSpPr>
            <a:spLocks noGrp="1"/>
          </p:cNvSpPr>
          <p:nvPr>
            <p:ph idx="1"/>
          </p:nvPr>
        </p:nvSpPr>
        <p:spPr/>
        <p:txBody>
          <a:bodyPr>
            <a:normAutofit/>
          </a:bodyPr>
          <a:lstStyle/>
          <a:p>
            <a:r>
              <a:rPr lang="en-US" dirty="0"/>
              <a:t>Wing Commander</a:t>
            </a:r>
            <a:r>
              <a:rPr lang="en-US" dirty="0">
                <a:effectLst/>
              </a:rPr>
              <a:t> </a:t>
            </a:r>
            <a:r>
              <a:rPr lang="en-US" b="1" dirty="0">
                <a:effectLst/>
              </a:rPr>
              <a:t>Guy Penrose Gibson</a:t>
            </a:r>
            <a:r>
              <a:rPr lang="en-US" dirty="0">
                <a:effectLst/>
              </a:rPr>
              <a:t>, </a:t>
            </a:r>
            <a:r>
              <a:rPr lang="en-US" dirty="0"/>
              <a:t>VC</a:t>
            </a:r>
            <a:r>
              <a:rPr lang="en-US" dirty="0">
                <a:effectLst/>
              </a:rPr>
              <a:t>, </a:t>
            </a:r>
            <a:r>
              <a:rPr lang="en-US" dirty="0"/>
              <a:t>DSO</a:t>
            </a:r>
            <a:r>
              <a:rPr lang="en-US" dirty="0">
                <a:effectLst/>
              </a:rPr>
              <a:t> &amp; </a:t>
            </a:r>
            <a:r>
              <a:rPr lang="en-US" dirty="0"/>
              <a:t>Bar</a:t>
            </a:r>
            <a:r>
              <a:rPr lang="en-US" dirty="0">
                <a:effectLst/>
              </a:rPr>
              <a:t>, </a:t>
            </a:r>
            <a:r>
              <a:rPr lang="en-US" dirty="0"/>
              <a:t>DFC</a:t>
            </a:r>
            <a:r>
              <a:rPr lang="en-US" dirty="0">
                <a:effectLst/>
              </a:rPr>
              <a:t> &amp; </a:t>
            </a:r>
            <a:r>
              <a:rPr lang="en-US" dirty="0"/>
              <a:t>Bar</a:t>
            </a:r>
            <a:r>
              <a:rPr lang="en-US" dirty="0">
                <a:effectLst/>
              </a:rPr>
              <a:t> (12 August 1918 – 19 September 1944)</a:t>
            </a:r>
            <a:r>
              <a:rPr lang="en-US" baseline="30000" dirty="0"/>
              <a:t> </a:t>
            </a:r>
            <a:r>
              <a:rPr lang="en-US" dirty="0">
                <a:effectLst/>
              </a:rPr>
              <a:t>was a distinguished bomber pilot in the </a:t>
            </a:r>
            <a:r>
              <a:rPr lang="en-US" dirty="0"/>
              <a:t>Royal Air Force</a:t>
            </a:r>
            <a:r>
              <a:rPr lang="en-US" dirty="0">
                <a:effectLst/>
              </a:rPr>
              <a:t> during the </a:t>
            </a:r>
            <a:r>
              <a:rPr lang="en-US" dirty="0"/>
              <a:t>Second World War</a:t>
            </a:r>
            <a:r>
              <a:rPr lang="en-US" dirty="0">
                <a:effectLst/>
              </a:rPr>
              <a:t>. He was the first </a:t>
            </a:r>
            <a:r>
              <a:rPr lang="en-US" dirty="0"/>
              <a:t>Commanding Officer</a:t>
            </a:r>
            <a:r>
              <a:rPr lang="en-US" dirty="0">
                <a:effectLst/>
              </a:rPr>
              <a:t> of </a:t>
            </a:r>
            <a:r>
              <a:rPr lang="en-US" dirty="0"/>
              <a:t>No. 617 Squadron</a:t>
            </a:r>
            <a:r>
              <a:rPr lang="en-US" dirty="0">
                <a:effectLst/>
              </a:rPr>
              <a:t>, which he led in the </a:t>
            </a:r>
            <a:r>
              <a:rPr lang="en-US" dirty="0"/>
              <a:t>"Dam Busters" raid</a:t>
            </a:r>
            <a:r>
              <a:rPr lang="en-US" dirty="0">
                <a:effectLst/>
              </a:rPr>
              <a:t> in 1943, resulting in the breaching of two large dams in the </a:t>
            </a:r>
            <a:r>
              <a:rPr lang="en-US" dirty="0"/>
              <a:t>Ruhr area</a:t>
            </a:r>
            <a:r>
              <a:rPr lang="en-US" dirty="0">
                <a:effectLst/>
              </a:rPr>
              <a:t> of Germany. He was awarded the </a:t>
            </a:r>
            <a:r>
              <a:rPr lang="en-US" dirty="0"/>
              <a:t>Victoria Cross</a:t>
            </a:r>
            <a:r>
              <a:rPr lang="en-US" dirty="0">
                <a:effectLst/>
              </a:rPr>
              <a:t>, the highest award for gallantry in the face of the enemy that can be awarded to British and </a:t>
            </a:r>
            <a:r>
              <a:rPr lang="en-US" dirty="0"/>
              <a:t>Commonwealth</a:t>
            </a:r>
            <a:r>
              <a:rPr lang="en-US" dirty="0">
                <a:effectLst/>
              </a:rPr>
              <a:t> forces, in the aftermath of the raid in May 1943 and became the most highly decorated British serviceman at that time.</a:t>
            </a:r>
            <a:r>
              <a:rPr lang="en-US" baseline="30000" dirty="0"/>
              <a:t>[2]</a:t>
            </a:r>
            <a:r>
              <a:rPr lang="en-US" dirty="0">
                <a:effectLst/>
              </a:rPr>
              <a:t> He completed over 170 war operations before dying in action at the age of 26.</a:t>
            </a:r>
          </a:p>
          <a:p>
            <a:br>
              <a:rPr lang="en-US" dirty="0">
                <a:effectLst/>
              </a:rPr>
            </a:br>
            <a:endParaRPr lang="en-GB" dirty="0"/>
          </a:p>
        </p:txBody>
      </p:sp>
    </p:spTree>
    <p:extLst>
      <p:ext uri="{BB962C8B-B14F-4D97-AF65-F5344CB8AC3E}">
        <p14:creationId xmlns:p14="http://schemas.microsoft.com/office/powerpoint/2010/main" val="1541436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a:t>Dambusters</a:t>
            </a:r>
            <a:endParaRPr lang="en-GB" i="1" dirty="0"/>
          </a:p>
        </p:txBody>
      </p:sp>
      <p:sp>
        <p:nvSpPr>
          <p:cNvPr id="3" name="Content Placeholder 2"/>
          <p:cNvSpPr>
            <a:spLocks noGrp="1"/>
          </p:cNvSpPr>
          <p:nvPr>
            <p:ph idx="1"/>
          </p:nvPr>
        </p:nvSpPr>
        <p:spPr>
          <a:xfrm>
            <a:off x="677334" y="2090250"/>
            <a:ext cx="8596668" cy="3880773"/>
          </a:xfrm>
        </p:spPr>
        <p:txBody>
          <a:bodyPr/>
          <a:lstStyle/>
          <a:p>
            <a:r>
              <a:rPr lang="en-US" b="1" dirty="0"/>
              <a:t>Operation Chastise</a:t>
            </a:r>
            <a:r>
              <a:rPr lang="en-US" dirty="0"/>
              <a:t> was an attack on German dams carried out on 16–17 May 1943 by Royal Air Force No. 617 Squadron, later called the Dam Busters, using a purpose-built "bouncing bomb" developed by Barnes Wallis. The </a:t>
            </a:r>
            <a:r>
              <a:rPr lang="en-US" dirty="0" err="1"/>
              <a:t>Möhne</a:t>
            </a:r>
            <a:r>
              <a:rPr lang="en-US" dirty="0"/>
              <a:t> and </a:t>
            </a:r>
            <a:r>
              <a:rPr lang="en-US" dirty="0" err="1"/>
              <a:t>Edersee</a:t>
            </a:r>
            <a:r>
              <a:rPr lang="en-US" dirty="0"/>
              <a:t> dams were breached, causing catastrophic flooding of the Ruhr valley and of villages in the Eder valley; the </a:t>
            </a:r>
            <a:r>
              <a:rPr lang="en-US" dirty="0" err="1"/>
              <a:t>Sorpe</a:t>
            </a:r>
            <a:r>
              <a:rPr lang="en-US" dirty="0"/>
              <a:t> Dam sustained only minor damage. Two hydroelectric power stations were destroyed and several more damaged. Factories and mines were also damaged and destroyed. An estimated 1,600 civilians – about 600 Germans and 1,000 mainly Soviet forced </a:t>
            </a:r>
            <a:r>
              <a:rPr lang="en-US" dirty="0" err="1"/>
              <a:t>labourers</a:t>
            </a:r>
            <a:r>
              <a:rPr lang="en-US" dirty="0"/>
              <a:t> – died. Despite rapid repairs by the Germans, production did not return to normal until September.</a:t>
            </a:r>
          </a:p>
        </p:txBody>
      </p:sp>
    </p:spTree>
    <p:extLst>
      <p:ext uri="{BB962C8B-B14F-4D97-AF65-F5344CB8AC3E}">
        <p14:creationId xmlns:p14="http://schemas.microsoft.com/office/powerpoint/2010/main" val="328666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4.16667E-7 -4.07407E-6 L 4.16667E-7 -0.07222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TotalTime>
  <Words>497</Words>
  <Application>Microsoft Office PowerPoint</Application>
  <PresentationFormat>Widescreen</PresentationFormat>
  <Paragraphs>17</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DAMBUSTERS by Niusha </vt:lpstr>
      <vt:lpstr>Some pictures  </vt:lpstr>
      <vt:lpstr>Dambusters</vt:lpstr>
      <vt:lpstr>Bouncing bomb</vt:lpstr>
      <vt:lpstr>Barnes wallis</vt:lpstr>
      <vt:lpstr>Guy Gibson</vt:lpstr>
      <vt:lpstr>Dambusters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DAMBUTERS</dc:title>
  <dc:creator>cpsLaptop6</dc:creator>
  <cp:lastModifiedBy>Flaminia Martin</cp:lastModifiedBy>
  <cp:revision>11</cp:revision>
  <dcterms:created xsi:type="dcterms:W3CDTF">2020-06-16T13:10:09Z</dcterms:created>
  <dcterms:modified xsi:type="dcterms:W3CDTF">2020-10-01T16:53:59Z</dcterms:modified>
</cp:coreProperties>
</file>